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ítulo e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o Título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Texto do Título</a:t>
            </a:r>
          </a:p>
        </p:txBody>
      </p:sp>
      <p:sp>
        <p:nvSpPr>
          <p:cNvPr id="12" name="Nível de Corpo Um…"/>
          <p:cNvSpPr txBox="1"/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aime Silveira"/>
          <p:cNvSpPr txBox="1"/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–Jaime Silveira</a:t>
            </a:r>
          </a:p>
        </p:txBody>
      </p:sp>
      <p:sp>
        <p:nvSpPr>
          <p:cNvPr id="94" name="“Digite uma citação aqui.”"/>
          <p:cNvSpPr txBox="1"/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“Digite uma citação aqui.” </a:t>
            </a:r>
          </a:p>
        </p:txBody>
      </p:sp>
      <p:sp>
        <p:nvSpPr>
          <p:cNvPr id="9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m"/>
          <p:cNvSpPr/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úmero do Slide"/>
          <p:cNvSpPr txBox="1"/>
          <p:nvPr>
            <p:ph type="sldNum" sz="quarter" idx="2"/>
          </p:nvPr>
        </p:nvSpPr>
        <p:spPr>
          <a:xfrm>
            <a:off x="23033680" y="12594392"/>
            <a:ext cx="607493" cy="6263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m"/>
          <p:cNvSpPr/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exto do Título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pPr/>
            <a:r>
              <a:t>Texto do Título</a:t>
            </a:r>
          </a:p>
        </p:txBody>
      </p:sp>
      <p:sp>
        <p:nvSpPr>
          <p:cNvPr id="22" name="Nível de Corpo Um…"/>
          <p:cNvSpPr txBox="1"/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- Ce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o do Título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3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m"/>
          <p:cNvSpPr/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exto do Título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Texto do Título</a:t>
            </a:r>
          </a:p>
        </p:txBody>
      </p:sp>
      <p:sp>
        <p:nvSpPr>
          <p:cNvPr id="40" name="Nível de Corpo Um…"/>
          <p:cNvSpPr txBox="1"/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-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49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57" name="Nível de Corpo U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5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Marcadores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m"/>
          <p:cNvSpPr/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67" name="Nível de Corpo Um…"/>
          <p:cNvSpPr txBox="1"/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68" name="Número do Slide"/>
          <p:cNvSpPr txBox="1"/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Nível de Corpo Um…"/>
          <p:cNvSpPr txBox="1"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7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rês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m"/>
          <p:cNvSpPr/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m"/>
          <p:cNvSpPr/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m"/>
          <p:cNvSpPr/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3" name="Nível de Corpo Um…"/>
          <p:cNvSpPr txBox="1"/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Número do Slide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"/><Relationship Id="rId3" Type="http://schemas.openxmlformats.org/officeDocument/2006/relationships/image" Target="../media/image7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mailto:eddson.jr@gmail.com" TargetMode="Externa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Número do Slide"/>
          <p:cNvSpPr txBox="1"/>
          <p:nvPr>
            <p:ph type="sldNum" sz="quarter" idx="2"/>
          </p:nvPr>
        </p:nvSpPr>
        <p:spPr>
          <a:xfrm>
            <a:off x="23146659" y="12594392"/>
            <a:ext cx="381535" cy="6263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0" name="DESENVOLVIMENTO DE UM SISTEMA DE APOIO PARA PACIENTES DIAGNOSTICADOS COM AFASIA"/>
          <p:cNvSpPr txBox="1"/>
          <p:nvPr/>
        </p:nvSpPr>
        <p:spPr>
          <a:xfrm>
            <a:off x="604188" y="5204671"/>
            <a:ext cx="23175624" cy="4432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457200">
              <a:lnSpc>
                <a:spcPts val="13300"/>
              </a:lnSpc>
              <a:spcBef>
                <a:spcPts val="1200"/>
              </a:spcBef>
              <a:defRPr b="0" sz="96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DESENVOLVIMENTO DE UM SISTEMA DE APOIO PARA PACIENTES DIAGNOSTICADOS COM AFASIA </a:t>
            </a:r>
          </a:p>
        </p:txBody>
      </p:sp>
      <p:sp>
        <p:nvSpPr>
          <p:cNvPr id="121" name="Orientador: Elizamary Nascimento…"/>
          <p:cNvSpPr txBox="1"/>
          <p:nvPr/>
        </p:nvSpPr>
        <p:spPr>
          <a:xfrm>
            <a:off x="3966721" y="10878296"/>
            <a:ext cx="16450558" cy="1585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b="0" sz="5200">
                <a:latin typeface="DIN Condensed"/>
                <a:ea typeface="DIN Condensed"/>
                <a:cs typeface="DIN Condensed"/>
                <a:sym typeface="DIN Condensed"/>
              </a:defRPr>
            </a:pPr>
            <a:r>
              <a:t>Orientador: Elizamary Nascimento</a:t>
            </a:r>
          </a:p>
          <a:p>
            <a:pPr>
              <a:defRPr b="0" sz="5200">
                <a:latin typeface="DIN Condensed"/>
                <a:ea typeface="DIN Condensed"/>
                <a:cs typeface="DIN Condensed"/>
                <a:sym typeface="DIN Condensed"/>
              </a:defRPr>
            </a:pPr>
            <a:r>
              <a:t>Graduando: Edson de Souza Jr</a:t>
            </a:r>
          </a:p>
        </p:txBody>
      </p:sp>
      <p:sp>
        <p:nvSpPr>
          <p:cNvPr id="122" name="Fucapi…"/>
          <p:cNvSpPr txBox="1"/>
          <p:nvPr/>
        </p:nvSpPr>
        <p:spPr>
          <a:xfrm>
            <a:off x="9723564" y="1276744"/>
            <a:ext cx="4936872" cy="1585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 sz="5200">
                <a:latin typeface="DIN Condensed"/>
                <a:ea typeface="DIN Condensed"/>
                <a:cs typeface="DIN Condensed"/>
                <a:sym typeface="DIN Condensed"/>
              </a:defRPr>
            </a:pPr>
            <a:r>
              <a:t>Fucapi</a:t>
            </a:r>
          </a:p>
          <a:p>
            <a:pPr>
              <a:defRPr b="0" sz="5200">
                <a:latin typeface="DIN Condensed"/>
                <a:ea typeface="DIN Condensed"/>
                <a:cs typeface="DIN Condensed"/>
                <a:sym typeface="DIN Condensed"/>
              </a:defRPr>
            </a:pPr>
            <a:r>
              <a:t>Ciência da Computação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m" descr="Image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90972" y="3033042"/>
            <a:ext cx="14402056" cy="6411005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Figura 2 - Aplicações antigas usadas no tratamento de distúrbios da fala"/>
          <p:cNvSpPr txBox="1"/>
          <p:nvPr/>
        </p:nvSpPr>
        <p:spPr>
          <a:xfrm>
            <a:off x="4752313" y="12653125"/>
            <a:ext cx="14203605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Figura 2 - Aplicações antigas usadas no tratamento de distúrbios da fala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Captura de Tela 2018-06-28 às 21.22.49.png" descr="Captura de Tela 2018-06-28 às 21.22.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5259" y="352694"/>
            <a:ext cx="20033482" cy="10496012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Figura 3 - Site antigo com aplicativos para o tratamento da fala"/>
          <p:cNvSpPr txBox="1"/>
          <p:nvPr/>
        </p:nvSpPr>
        <p:spPr>
          <a:xfrm>
            <a:off x="5670370" y="12653125"/>
            <a:ext cx="12367490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Figura 3 - Site antigo com aplicativos para o tratamento da fala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Imagem" descr="Image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1838" y="1282700"/>
            <a:ext cx="8636001" cy="863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m" descr="Imagem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1591" y="1651000"/>
            <a:ext cx="12639041" cy="7899400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Figura 4 - Aplicativos destinados a alfabetização"/>
          <p:cNvSpPr txBox="1"/>
          <p:nvPr/>
        </p:nvSpPr>
        <p:spPr>
          <a:xfrm>
            <a:off x="7081391" y="12653125"/>
            <a:ext cx="9545448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Figura 4 - Aplicativos destinados a alfabetização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Captura de Tela 2018-06-28 às 21.33.16.png" descr="Captura de Tela 2018-06-28 às 21.33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6998" y="1289050"/>
            <a:ext cx="11286161" cy="55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Captura de Tela 2018-06-28 às 21.33.25.png" descr="Captura de Tela 2018-06-28 às 21.33.2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17941" y="5975330"/>
            <a:ext cx="10489341" cy="5312344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Figura 5 - Aplicativo para iPad/iPhone usado no tratamento de afasia"/>
          <p:cNvSpPr txBox="1"/>
          <p:nvPr/>
        </p:nvSpPr>
        <p:spPr>
          <a:xfrm>
            <a:off x="5105474" y="12653125"/>
            <a:ext cx="13497282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Figura 5 - Aplicativo para iPad/iPhone usado no tratamento de afasia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9" name="Objetivo"/>
          <p:cNvSpPr txBox="1"/>
          <p:nvPr/>
        </p:nvSpPr>
        <p:spPr>
          <a:xfrm>
            <a:off x="2146170" y="1220429"/>
            <a:ext cx="3678861" cy="156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Objetivo</a:t>
            </a:r>
          </a:p>
        </p:txBody>
      </p:sp>
      <p:sp>
        <p:nvSpPr>
          <p:cNvPr id="180" name="O presente trabalho visa a elaboração de uma aplicação que possa ser usada no tratamento de pessoas diagnosticadas com Afasia, auxiliando fonoaudiólogo nos exercícios práticos que serão realizados com o paciente, a fim de trabalhar a comunicação do mesmo"/>
          <p:cNvSpPr txBox="1"/>
          <p:nvPr/>
        </p:nvSpPr>
        <p:spPr>
          <a:xfrm>
            <a:off x="2848431" y="3977061"/>
            <a:ext cx="20525375" cy="3343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638968" indent="-638968" algn="just" defTabSz="457200">
              <a:lnSpc>
                <a:spcPts val="7300"/>
              </a:lnSpc>
              <a:spcBef>
                <a:spcPts val="1200"/>
              </a:spcBef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O presente trabalho visa a elaboração de uma aplicação que possa ser usada no tratamento de pessoas diagnosticadas com Afasia, auxiliando fonoaudiólogo nos exercícios práticos que serão realizados com o paciente, a fim de trabalhar a comunicação do mesmo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3" name="Concepção da aplicação - Metodologia"/>
          <p:cNvSpPr txBox="1"/>
          <p:nvPr/>
        </p:nvSpPr>
        <p:spPr>
          <a:xfrm>
            <a:off x="2160393" y="1220429"/>
            <a:ext cx="17278427" cy="156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Concepção da aplicação - Metodologia</a:t>
            </a:r>
          </a:p>
        </p:txBody>
      </p:sp>
      <p:sp>
        <p:nvSpPr>
          <p:cNvPr id="184" name="Estudo Etnográfico"/>
          <p:cNvSpPr/>
          <p:nvPr/>
        </p:nvSpPr>
        <p:spPr>
          <a:xfrm>
            <a:off x="3166200" y="4358694"/>
            <a:ext cx="3432704" cy="199405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Estudo Etnográfico</a:t>
            </a:r>
          </a:p>
        </p:txBody>
      </p:sp>
      <p:sp>
        <p:nvSpPr>
          <p:cNvPr id="185" name="Linha"/>
          <p:cNvSpPr/>
          <p:nvPr/>
        </p:nvSpPr>
        <p:spPr>
          <a:xfrm>
            <a:off x="6826616" y="5355721"/>
            <a:ext cx="190267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6" name="Entender o processo…"/>
          <p:cNvSpPr txBox="1"/>
          <p:nvPr/>
        </p:nvSpPr>
        <p:spPr>
          <a:xfrm>
            <a:off x="2731108" y="6470102"/>
            <a:ext cx="4302888" cy="1616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Entender o processo</a:t>
            </a:r>
          </a:p>
          <a:p>
            <a:pPr/>
            <a:r>
              <a:t>de tratamento  </a:t>
            </a:r>
          </a:p>
          <a:p>
            <a:pPr/>
            <a:r>
              <a:t>via observação</a:t>
            </a:r>
          </a:p>
        </p:txBody>
      </p:sp>
      <p:sp>
        <p:nvSpPr>
          <p:cNvPr id="187" name="CBL"/>
          <p:cNvSpPr/>
          <p:nvPr/>
        </p:nvSpPr>
        <p:spPr>
          <a:xfrm>
            <a:off x="8956999" y="4358694"/>
            <a:ext cx="3829839" cy="199405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CBL</a:t>
            </a:r>
          </a:p>
        </p:txBody>
      </p:sp>
      <p:sp>
        <p:nvSpPr>
          <p:cNvPr id="188" name="Challenge Based Learning:…"/>
          <p:cNvSpPr txBox="1"/>
          <p:nvPr/>
        </p:nvSpPr>
        <p:spPr>
          <a:xfrm>
            <a:off x="8247019" y="6532180"/>
            <a:ext cx="5249799" cy="21122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/>
            <a:r>
              <a:t>Challenge Based Learning:</a:t>
            </a:r>
          </a:p>
          <a:p>
            <a:pPr/>
            <a:r>
              <a:t>compreensão de conceitos</a:t>
            </a:r>
          </a:p>
        </p:txBody>
      </p:sp>
      <p:sp>
        <p:nvSpPr>
          <p:cNvPr id="189" name="Linha"/>
          <p:cNvSpPr/>
          <p:nvPr/>
        </p:nvSpPr>
        <p:spPr>
          <a:xfrm>
            <a:off x="13014549" y="5355721"/>
            <a:ext cx="190267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0" name="User Story"/>
          <p:cNvSpPr/>
          <p:nvPr/>
        </p:nvSpPr>
        <p:spPr>
          <a:xfrm>
            <a:off x="15144932" y="4358694"/>
            <a:ext cx="3829839" cy="199405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User Story</a:t>
            </a:r>
          </a:p>
        </p:txBody>
      </p:sp>
      <p:sp>
        <p:nvSpPr>
          <p:cNvPr id="191" name="Obtenção de requisitos e cenários"/>
          <p:cNvSpPr txBox="1"/>
          <p:nvPr/>
        </p:nvSpPr>
        <p:spPr>
          <a:xfrm>
            <a:off x="14434953" y="6590752"/>
            <a:ext cx="5249799" cy="1121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/>
            <a:r>
              <a:t>Obtenção de requisitos e cenários</a:t>
            </a:r>
          </a:p>
        </p:txBody>
      </p:sp>
      <p:sp>
        <p:nvSpPr>
          <p:cNvPr id="192" name="MVP"/>
          <p:cNvSpPr/>
          <p:nvPr/>
        </p:nvSpPr>
        <p:spPr>
          <a:xfrm>
            <a:off x="15144932" y="10173417"/>
            <a:ext cx="3829839" cy="199405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MVP</a:t>
            </a:r>
          </a:p>
        </p:txBody>
      </p:sp>
      <p:sp>
        <p:nvSpPr>
          <p:cNvPr id="193" name="Linha"/>
          <p:cNvSpPr/>
          <p:nvPr/>
        </p:nvSpPr>
        <p:spPr>
          <a:xfrm>
            <a:off x="17059851" y="8445585"/>
            <a:ext cx="1" cy="1121687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6" name="Aplicativo Desenvolvido"/>
          <p:cNvSpPr txBox="1"/>
          <p:nvPr/>
        </p:nvSpPr>
        <p:spPr>
          <a:xfrm>
            <a:off x="2159645" y="1192272"/>
            <a:ext cx="10547631" cy="156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Aplicativo Desenvolvido</a:t>
            </a:r>
          </a:p>
        </p:txBody>
      </p:sp>
      <p:pic>
        <p:nvPicPr>
          <p:cNvPr id="197" name="page8image3801088.png" descr="page8image380108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21200" y="4259377"/>
            <a:ext cx="15341600" cy="6794501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Texto"/>
          <p:cNvSpPr txBox="1"/>
          <p:nvPr/>
        </p:nvSpPr>
        <p:spPr>
          <a:xfrm>
            <a:off x="4521200" y="4010140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1" name="A aplicação - Menu principal"/>
          <p:cNvSpPr txBox="1"/>
          <p:nvPr/>
        </p:nvSpPr>
        <p:spPr>
          <a:xfrm>
            <a:off x="2859955" y="1192272"/>
            <a:ext cx="13176225" cy="156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A aplicação - Menu principal </a:t>
            </a:r>
          </a:p>
        </p:txBody>
      </p:sp>
      <p:sp>
        <p:nvSpPr>
          <p:cNvPr id="202" name="Texto"/>
          <p:cNvSpPr txBox="1"/>
          <p:nvPr/>
        </p:nvSpPr>
        <p:spPr>
          <a:xfrm>
            <a:off x="4521200" y="4010140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203" name="Captura de Tela 2018-01-16 às 11.39.30.png" descr="Captura de Tela 2018-01-16 às 11.39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16769" y="3432042"/>
            <a:ext cx="11750462" cy="8801417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Figura 6 - Menu principal da aplicação (MVP)"/>
          <p:cNvSpPr txBox="1"/>
          <p:nvPr/>
        </p:nvSpPr>
        <p:spPr>
          <a:xfrm>
            <a:off x="7784223" y="12594392"/>
            <a:ext cx="8815554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Figura 6 - Menu principal da aplicação (MVP)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7" name="Funcionalidade: Executar exercício 1"/>
          <p:cNvSpPr txBox="1"/>
          <p:nvPr/>
        </p:nvSpPr>
        <p:spPr>
          <a:xfrm>
            <a:off x="2880644" y="1220429"/>
            <a:ext cx="16288437" cy="156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Funcionalidade: Executar exercício 1</a:t>
            </a:r>
          </a:p>
        </p:txBody>
      </p:sp>
      <p:sp>
        <p:nvSpPr>
          <p:cNvPr id="208" name="Texto"/>
          <p:cNvSpPr txBox="1"/>
          <p:nvPr/>
        </p:nvSpPr>
        <p:spPr>
          <a:xfrm>
            <a:off x="4521200" y="4010140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209" name="Captura de Tela 2018-01-15 às 10.58.20.png" descr="Captura de Tela 2018-01-15 às 10.58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34722" y="3923424"/>
            <a:ext cx="10714556" cy="8023142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Figura 7 - Exercício de falar o nome das imagens"/>
          <p:cNvSpPr txBox="1"/>
          <p:nvPr/>
        </p:nvSpPr>
        <p:spPr>
          <a:xfrm>
            <a:off x="7385545" y="12594392"/>
            <a:ext cx="9612910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Figura 7 - Exercício de falar o nome das imagens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3" name="Funcionalidade: Executar exercício 2"/>
          <p:cNvSpPr txBox="1"/>
          <p:nvPr/>
        </p:nvSpPr>
        <p:spPr>
          <a:xfrm>
            <a:off x="2880644" y="1220429"/>
            <a:ext cx="16288437" cy="156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Funcionalidade: Executar exercício 2</a:t>
            </a:r>
          </a:p>
        </p:txBody>
      </p:sp>
      <p:sp>
        <p:nvSpPr>
          <p:cNvPr id="214" name="Texto"/>
          <p:cNvSpPr txBox="1"/>
          <p:nvPr/>
        </p:nvSpPr>
        <p:spPr>
          <a:xfrm>
            <a:off x="4521200" y="4010140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215" name="Captura de Tela 2018-01-15 às 10.33.50.png" descr="Captura de Tela 2018-01-15 às 10.33.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00760" y="3376799"/>
            <a:ext cx="11582480" cy="8661826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Figura 8 - Exercício para encontrar coisas"/>
          <p:cNvSpPr txBox="1"/>
          <p:nvPr/>
        </p:nvSpPr>
        <p:spPr>
          <a:xfrm>
            <a:off x="8061998" y="12634795"/>
            <a:ext cx="8260004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Figura 8 - Exercício para encontrar coisas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Número do Slide"/>
          <p:cNvSpPr txBox="1"/>
          <p:nvPr>
            <p:ph type="sldNum" sz="quarter" idx="2"/>
          </p:nvPr>
        </p:nvSpPr>
        <p:spPr>
          <a:xfrm>
            <a:off x="23146659" y="12594392"/>
            <a:ext cx="381535" cy="6263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5" name="Introdução"/>
          <p:cNvSpPr txBox="1"/>
          <p:nvPr/>
        </p:nvSpPr>
        <p:spPr>
          <a:xfrm>
            <a:off x="2161105" y="1220428"/>
            <a:ext cx="4887901" cy="156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Introdução</a:t>
            </a:r>
          </a:p>
        </p:txBody>
      </p:sp>
      <p:sp>
        <p:nvSpPr>
          <p:cNvPr id="126" name="A fala é um dos meios de comunicação mais antigos e importantes existente, sendo um dos principais meios de troca de informações (Santos, 2013);"/>
          <p:cNvSpPr txBox="1"/>
          <p:nvPr/>
        </p:nvSpPr>
        <p:spPr>
          <a:xfrm>
            <a:off x="2848431" y="3557345"/>
            <a:ext cx="20525375" cy="2543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444500" indent="-444500" algn="just"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A fala é um dos meios de comunicação mais antigos e importantes existente, sendo um dos principais meios de troca de informações (Santos, 2013);</a:t>
            </a:r>
          </a:p>
        </p:txBody>
      </p:sp>
      <p:sp>
        <p:nvSpPr>
          <p:cNvPr id="127" name="A comunicação, principalmente em se tratando da fala, pode ser comprometida por vários tipos de distúrbios.…"/>
          <p:cNvSpPr txBox="1"/>
          <p:nvPr/>
        </p:nvSpPr>
        <p:spPr>
          <a:xfrm>
            <a:off x="2848431" y="7123369"/>
            <a:ext cx="20525375" cy="444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638968" indent="-638968" algn="just" defTabSz="457200">
              <a:lnSpc>
                <a:spcPts val="7300"/>
              </a:lnSpc>
              <a:spcBef>
                <a:spcPts val="1200"/>
              </a:spcBef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 A comunicação, principalmente em se tratando da fala, pode ser comprometida por vários tipos de distúrbios. </a:t>
            </a:r>
          </a:p>
          <a:p>
            <a:pPr algn="just" defTabSz="457200">
              <a:lnSpc>
                <a:spcPts val="7300"/>
              </a:lnSpc>
              <a:spcBef>
                <a:spcPts val="1200"/>
              </a:spcBef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marL="638968" indent="-638968" algn="just" defTabSz="457200">
              <a:lnSpc>
                <a:spcPts val="7300"/>
              </a:lnSpc>
              <a:spcBef>
                <a:spcPts val="1200"/>
              </a:spcBef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Alguns desses distúrbios podem ser congênitos (vindos de nascença) ou adquiridos, através de traumas ou doenças (Arruda; Reis; Fonseca, 2014).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9" name="Funcionalidade: Executar exercício 3"/>
          <p:cNvSpPr txBox="1"/>
          <p:nvPr/>
        </p:nvSpPr>
        <p:spPr>
          <a:xfrm>
            <a:off x="2880644" y="1220429"/>
            <a:ext cx="16288437" cy="156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Funcionalidade: Executar exercício 3</a:t>
            </a:r>
          </a:p>
        </p:txBody>
      </p:sp>
      <p:sp>
        <p:nvSpPr>
          <p:cNvPr id="220" name="Texto"/>
          <p:cNvSpPr txBox="1"/>
          <p:nvPr/>
        </p:nvSpPr>
        <p:spPr>
          <a:xfrm>
            <a:off x="4521200" y="4010140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221" name="Captura de Tela 2018-01-15 às 10.47.14.png" descr="Captura de Tela 2018-01-15 às 10.47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85832" y="3710658"/>
            <a:ext cx="11212336" cy="8409251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Figura 9 - Exercício para escrever o nome das figuras"/>
          <p:cNvSpPr txBox="1"/>
          <p:nvPr/>
        </p:nvSpPr>
        <p:spPr>
          <a:xfrm>
            <a:off x="6936473" y="12594392"/>
            <a:ext cx="10511054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Figura 9 - Exercício para escrever o nome das figuras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5" name="Testes"/>
          <p:cNvSpPr txBox="1"/>
          <p:nvPr/>
        </p:nvSpPr>
        <p:spPr>
          <a:xfrm>
            <a:off x="2149533" y="1220429"/>
            <a:ext cx="2883739" cy="156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Testes</a:t>
            </a:r>
          </a:p>
        </p:txBody>
      </p:sp>
      <p:sp>
        <p:nvSpPr>
          <p:cNvPr id="226" name="Texto"/>
          <p:cNvSpPr txBox="1"/>
          <p:nvPr/>
        </p:nvSpPr>
        <p:spPr>
          <a:xfrm>
            <a:off x="4521200" y="4010140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27" name="Fonoaudiólogo"/>
          <p:cNvSpPr/>
          <p:nvPr/>
        </p:nvSpPr>
        <p:spPr>
          <a:xfrm>
            <a:off x="6685831" y="4358694"/>
            <a:ext cx="3740561" cy="203662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Fonoaudiólogo</a:t>
            </a:r>
          </a:p>
        </p:txBody>
      </p:sp>
      <p:sp>
        <p:nvSpPr>
          <p:cNvPr id="228" name="Ambos os sexos…"/>
          <p:cNvSpPr txBox="1"/>
          <p:nvPr/>
        </p:nvSpPr>
        <p:spPr>
          <a:xfrm>
            <a:off x="18069378" y="4320861"/>
            <a:ext cx="4428872" cy="21122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Ambos os sexos</a:t>
            </a:r>
          </a:p>
          <a:p>
            <a:pPr/>
            <a:r>
              <a:t>Idades entre 55 e 68 </a:t>
            </a:r>
          </a:p>
          <a:p>
            <a:pPr/>
            <a:r>
              <a:t>Vários tipos de afasia</a:t>
            </a:r>
          </a:p>
        </p:txBody>
      </p:sp>
      <p:sp>
        <p:nvSpPr>
          <p:cNvPr id="229" name="Dez pacientes afásicos"/>
          <p:cNvSpPr/>
          <p:nvPr/>
        </p:nvSpPr>
        <p:spPr>
          <a:xfrm>
            <a:off x="14021034" y="4358694"/>
            <a:ext cx="3740562" cy="203662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Dez pacientes afásicos</a:t>
            </a:r>
          </a:p>
        </p:txBody>
      </p:sp>
      <p:sp>
        <p:nvSpPr>
          <p:cNvPr id="230" name="Aplicação"/>
          <p:cNvSpPr/>
          <p:nvPr/>
        </p:nvSpPr>
        <p:spPr>
          <a:xfrm>
            <a:off x="10270919" y="9244235"/>
            <a:ext cx="3740562" cy="203662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Aplicação</a:t>
            </a:r>
          </a:p>
        </p:txBody>
      </p:sp>
      <p:sp>
        <p:nvSpPr>
          <p:cNvPr id="231" name="Testadas todas funcionalidades"/>
          <p:cNvSpPr txBox="1"/>
          <p:nvPr/>
        </p:nvSpPr>
        <p:spPr>
          <a:xfrm>
            <a:off x="9004846" y="11456744"/>
            <a:ext cx="6272709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Testadas todas funcionalidades</a:t>
            </a:r>
          </a:p>
        </p:txBody>
      </p:sp>
      <p:sp>
        <p:nvSpPr>
          <p:cNvPr id="232" name="Linha"/>
          <p:cNvSpPr/>
          <p:nvPr/>
        </p:nvSpPr>
        <p:spPr>
          <a:xfrm>
            <a:off x="9529692" y="7057014"/>
            <a:ext cx="821554" cy="1543424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3" name="Linha"/>
          <p:cNvSpPr/>
          <p:nvPr/>
        </p:nvSpPr>
        <p:spPr>
          <a:xfrm flipH="1">
            <a:off x="13692877" y="7057260"/>
            <a:ext cx="838582" cy="154317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6" name="Testes"/>
          <p:cNvSpPr txBox="1"/>
          <p:nvPr/>
        </p:nvSpPr>
        <p:spPr>
          <a:xfrm>
            <a:off x="2149533" y="1220429"/>
            <a:ext cx="2883739" cy="156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Testes</a:t>
            </a:r>
          </a:p>
        </p:txBody>
      </p:sp>
      <p:sp>
        <p:nvSpPr>
          <p:cNvPr id="237" name="Texto"/>
          <p:cNvSpPr txBox="1"/>
          <p:nvPr/>
        </p:nvSpPr>
        <p:spPr>
          <a:xfrm>
            <a:off x="4521200" y="4010140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38" name="Foram averiguados nesses testes:"/>
          <p:cNvSpPr txBox="1"/>
          <p:nvPr/>
        </p:nvSpPr>
        <p:spPr>
          <a:xfrm>
            <a:off x="2848431" y="3572260"/>
            <a:ext cx="20525375" cy="942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638968" indent="-638968" algn="just" defTabSz="457200">
              <a:lnSpc>
                <a:spcPts val="7300"/>
              </a:lnSpc>
              <a:spcBef>
                <a:spcPts val="1200"/>
              </a:spcBef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Foram averiguados nesses testes:</a:t>
            </a:r>
          </a:p>
        </p:txBody>
      </p:sp>
      <p:sp>
        <p:nvSpPr>
          <p:cNvPr id="239" name="Facilidade de uso"/>
          <p:cNvSpPr/>
          <p:nvPr/>
        </p:nvSpPr>
        <p:spPr>
          <a:xfrm>
            <a:off x="4890453" y="6792190"/>
            <a:ext cx="3740562" cy="203662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Facilidade de uso</a:t>
            </a:r>
          </a:p>
        </p:txBody>
      </p:sp>
      <p:sp>
        <p:nvSpPr>
          <p:cNvPr id="240" name="Correlação com métodos"/>
          <p:cNvSpPr/>
          <p:nvPr/>
        </p:nvSpPr>
        <p:spPr>
          <a:xfrm>
            <a:off x="10321719" y="6792190"/>
            <a:ext cx="3740562" cy="203662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Correlação com métodos</a:t>
            </a:r>
          </a:p>
        </p:txBody>
      </p:sp>
      <p:sp>
        <p:nvSpPr>
          <p:cNvPr id="241" name="Aceitação do público"/>
          <p:cNvSpPr/>
          <p:nvPr/>
        </p:nvSpPr>
        <p:spPr>
          <a:xfrm>
            <a:off x="15752985" y="6792190"/>
            <a:ext cx="3740562" cy="203662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Aceitação do público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4" name="Resultados"/>
          <p:cNvSpPr txBox="1"/>
          <p:nvPr/>
        </p:nvSpPr>
        <p:spPr>
          <a:xfrm>
            <a:off x="2135530" y="1192271"/>
            <a:ext cx="5003115" cy="156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Resultados</a:t>
            </a:r>
          </a:p>
        </p:txBody>
      </p:sp>
      <p:sp>
        <p:nvSpPr>
          <p:cNvPr id="245" name="Texto"/>
          <p:cNvSpPr txBox="1"/>
          <p:nvPr/>
        </p:nvSpPr>
        <p:spPr>
          <a:xfrm>
            <a:off x="4521200" y="4010140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46" name="Linha"/>
          <p:cNvSpPr/>
          <p:nvPr/>
        </p:nvSpPr>
        <p:spPr>
          <a:xfrm flipV="1">
            <a:off x="12192000" y="3631282"/>
            <a:ext cx="1" cy="9202664"/>
          </a:xfrm>
          <a:prstGeom prst="line">
            <a:avLst/>
          </a:prstGeom>
          <a:ln w="1143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7" name="Positivo"/>
          <p:cNvSpPr txBox="1"/>
          <p:nvPr/>
        </p:nvSpPr>
        <p:spPr>
          <a:xfrm>
            <a:off x="6113221" y="3568513"/>
            <a:ext cx="2189964" cy="775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200"/>
            </a:lvl1pPr>
          </a:lstStyle>
          <a:p>
            <a:pPr/>
            <a:r>
              <a:t>Positivo</a:t>
            </a:r>
          </a:p>
        </p:txBody>
      </p:sp>
      <p:sp>
        <p:nvSpPr>
          <p:cNvPr id="248" name="Negativo"/>
          <p:cNvSpPr txBox="1"/>
          <p:nvPr/>
        </p:nvSpPr>
        <p:spPr>
          <a:xfrm>
            <a:off x="16080815" y="3568513"/>
            <a:ext cx="2417725" cy="775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200"/>
            </a:lvl1pPr>
          </a:lstStyle>
          <a:p>
            <a:pPr/>
            <a:r>
              <a:t>Negativo</a:t>
            </a:r>
          </a:p>
        </p:txBody>
      </p:sp>
      <p:sp>
        <p:nvSpPr>
          <p:cNvPr id="249" name="Apesar de poucos exercícios, os que estavam presentes seguiam a metodologia usada no tratamento."/>
          <p:cNvSpPr txBox="1"/>
          <p:nvPr/>
        </p:nvSpPr>
        <p:spPr>
          <a:xfrm>
            <a:off x="2912211" y="5159657"/>
            <a:ext cx="8591984" cy="2009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500062" indent="-500062" algn="just" defTabSz="457200">
              <a:lnSpc>
                <a:spcPts val="6100"/>
              </a:lnSpc>
              <a:spcBef>
                <a:spcPts val="1200"/>
              </a:spcBef>
              <a:buSzPct val="145000"/>
              <a:buChar char="•"/>
              <a:defRPr b="0" sz="3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Apesar de poucos exercícios, os que estavam presentes seguiam a metodologia usada no tratamento.</a:t>
            </a:r>
          </a:p>
        </p:txBody>
      </p:sp>
      <p:sp>
        <p:nvSpPr>
          <p:cNvPr id="250" name="Poucos exercícios."/>
          <p:cNvSpPr txBox="1"/>
          <p:nvPr/>
        </p:nvSpPr>
        <p:spPr>
          <a:xfrm>
            <a:off x="12993686" y="5311573"/>
            <a:ext cx="8591983" cy="76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500062" indent="-500062" algn="just" defTabSz="457200">
              <a:lnSpc>
                <a:spcPts val="6100"/>
              </a:lnSpc>
              <a:spcBef>
                <a:spcPts val="1200"/>
              </a:spcBef>
              <a:buSzPct val="145000"/>
              <a:buChar char="•"/>
              <a:defRPr b="0" sz="3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Poucos exercícios.</a:t>
            </a:r>
          </a:p>
        </p:txBody>
      </p:sp>
      <p:sp>
        <p:nvSpPr>
          <p:cNvPr id="251" name="Aplicativo com boa aceitação por parte de todo o público."/>
          <p:cNvSpPr txBox="1"/>
          <p:nvPr/>
        </p:nvSpPr>
        <p:spPr>
          <a:xfrm>
            <a:off x="2912211" y="7985474"/>
            <a:ext cx="8591984" cy="1387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444500" indent="-444500" algn="just" defTabSz="457200">
              <a:lnSpc>
                <a:spcPts val="6100"/>
              </a:lnSpc>
              <a:spcBef>
                <a:spcPts val="1200"/>
              </a:spcBef>
              <a:buSzPct val="145000"/>
              <a:buChar char="•"/>
              <a:defRPr b="0" sz="3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Aplicativo com boa aceitação por parte de todo o público.</a:t>
            </a:r>
          </a:p>
        </p:txBody>
      </p:sp>
      <p:sp>
        <p:nvSpPr>
          <p:cNvPr id="252" name="Necessidade de realização de ajustes em alguns pontos do aplicativo (alguns pontos precisam melhorar a usabilidade)."/>
          <p:cNvSpPr txBox="1"/>
          <p:nvPr/>
        </p:nvSpPr>
        <p:spPr>
          <a:xfrm>
            <a:off x="12993686" y="7363174"/>
            <a:ext cx="8591983" cy="2632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444500" indent="-444500" algn="just" defTabSz="457200">
              <a:lnSpc>
                <a:spcPts val="6100"/>
              </a:lnSpc>
              <a:spcBef>
                <a:spcPts val="1200"/>
              </a:spcBef>
              <a:buSzPct val="145000"/>
              <a:buChar char="•"/>
              <a:defRPr b="0" sz="3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Necessidade de realização de ajustes em alguns pontos do aplicativo (alguns pontos precisam melhorar a usabilidade).</a:t>
            </a:r>
          </a:p>
        </p:txBody>
      </p:sp>
      <p:sp>
        <p:nvSpPr>
          <p:cNvPr id="253" name="Facilidade de uso."/>
          <p:cNvSpPr txBox="1"/>
          <p:nvPr/>
        </p:nvSpPr>
        <p:spPr>
          <a:xfrm>
            <a:off x="2798330" y="10527024"/>
            <a:ext cx="8591984" cy="76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444500" indent="-444500" algn="just" defTabSz="457200">
              <a:lnSpc>
                <a:spcPts val="6100"/>
              </a:lnSpc>
              <a:spcBef>
                <a:spcPts val="1200"/>
              </a:spcBef>
              <a:buSzPct val="145000"/>
              <a:buChar char="•"/>
              <a:defRPr b="0" sz="3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Facilidade de uso.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6" name="Trabalhos futuros"/>
          <p:cNvSpPr txBox="1"/>
          <p:nvPr/>
        </p:nvSpPr>
        <p:spPr>
          <a:xfrm>
            <a:off x="2156935" y="1220428"/>
            <a:ext cx="7768261" cy="156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Trabalhos futuros</a:t>
            </a:r>
          </a:p>
        </p:txBody>
      </p:sp>
      <p:sp>
        <p:nvSpPr>
          <p:cNvPr id="257" name="Texto"/>
          <p:cNvSpPr txBox="1"/>
          <p:nvPr/>
        </p:nvSpPr>
        <p:spPr>
          <a:xfrm>
            <a:off x="4521200" y="4010140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58" name="Pontos a serem feitos futuramente:"/>
          <p:cNvSpPr txBox="1"/>
          <p:nvPr/>
        </p:nvSpPr>
        <p:spPr>
          <a:xfrm>
            <a:off x="2848431" y="3572260"/>
            <a:ext cx="20525375" cy="942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638968" indent="-638968" algn="just" defTabSz="457200">
              <a:lnSpc>
                <a:spcPts val="7300"/>
              </a:lnSpc>
              <a:spcBef>
                <a:spcPts val="1200"/>
              </a:spcBef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Pontos a serem feitos futuramente:</a:t>
            </a:r>
          </a:p>
        </p:txBody>
      </p:sp>
      <p:sp>
        <p:nvSpPr>
          <p:cNvPr id="259" name="Aumentar o número de variações dos exercícios já existentes.…"/>
          <p:cNvSpPr txBox="1"/>
          <p:nvPr/>
        </p:nvSpPr>
        <p:spPr>
          <a:xfrm>
            <a:off x="4983528" y="5658873"/>
            <a:ext cx="18418435" cy="5400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912812" indent="-912812" algn="just" defTabSz="457200">
              <a:lnSpc>
                <a:spcPts val="7300"/>
              </a:lnSpc>
              <a:spcBef>
                <a:spcPts val="1200"/>
              </a:spcBef>
              <a:buSzPct val="100000"/>
              <a:buAutoNum type="arabicPeriod" startAt="1"/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Aumentar o número de variações dos exercícios já existentes.</a:t>
            </a:r>
          </a:p>
          <a:p>
            <a:pPr marL="912812" indent="-912812" algn="just" defTabSz="457200">
              <a:lnSpc>
                <a:spcPts val="7300"/>
              </a:lnSpc>
              <a:spcBef>
                <a:spcPts val="1200"/>
              </a:spcBef>
              <a:buSzPct val="100000"/>
              <a:buAutoNum type="arabicPeriod" startAt="1"/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Mais exercícios, focando em outros aspectos do tratamento.</a:t>
            </a:r>
          </a:p>
          <a:p>
            <a:pPr marL="912812" indent="-912812" algn="just" defTabSz="457200">
              <a:lnSpc>
                <a:spcPts val="7300"/>
              </a:lnSpc>
              <a:spcBef>
                <a:spcPts val="1200"/>
              </a:spcBef>
              <a:buSzPct val="100000"/>
              <a:buAutoNum type="arabicPeriod" startAt="1"/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Funcionalidade para manter um registro do paciente, com informações de contato e endereço, um pequeno prontuário e agenda.</a:t>
            </a:r>
          </a:p>
          <a:p>
            <a:pPr marL="912812" indent="-912812" algn="just" defTabSz="457200">
              <a:lnSpc>
                <a:spcPts val="7300"/>
              </a:lnSpc>
              <a:spcBef>
                <a:spcPts val="1200"/>
              </a:spcBef>
              <a:buSzPct val="100000"/>
              <a:buAutoNum type="arabicPeriod" startAt="1"/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Versão Android.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2" name="Edson de Souza Jr…"/>
          <p:cNvSpPr txBox="1"/>
          <p:nvPr/>
        </p:nvSpPr>
        <p:spPr>
          <a:xfrm>
            <a:off x="3966721" y="6065201"/>
            <a:ext cx="16450558" cy="1585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b="0" sz="5200">
                <a:latin typeface="DIN Condensed"/>
                <a:ea typeface="DIN Condensed"/>
                <a:cs typeface="DIN Condensed"/>
                <a:sym typeface="DIN Condensed"/>
              </a:defRPr>
            </a:pPr>
            <a:r>
              <a:t>Edson de Souza Jr</a:t>
            </a:r>
          </a:p>
          <a:p>
            <a:pPr>
              <a:defRPr b="0" sz="5200">
                <a:latin typeface="DIN Condensed"/>
                <a:ea typeface="DIN Condensed"/>
                <a:cs typeface="DIN Condensed"/>
                <a:sym typeface="DIN Condensed"/>
              </a:defRPr>
            </a:pPr>
            <a:r>
              <a:rPr u="sng">
                <a:hlinkClick r:id="rId2" invalidUrl="" action="" tgtFrame="" tooltip="" history="1" highlightClick="0" endSnd="0"/>
              </a:rPr>
              <a:t>eddson.jr@gmail.com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5" name="Perguntas?"/>
          <p:cNvSpPr txBox="1"/>
          <p:nvPr/>
        </p:nvSpPr>
        <p:spPr>
          <a:xfrm>
            <a:off x="9620745" y="6077900"/>
            <a:ext cx="5142510" cy="156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Perguntas?</a:t>
            </a:r>
          </a:p>
        </p:txBody>
      </p:sp>
      <p:sp>
        <p:nvSpPr>
          <p:cNvPr id="266" name="Texto"/>
          <p:cNvSpPr txBox="1"/>
          <p:nvPr/>
        </p:nvSpPr>
        <p:spPr>
          <a:xfrm>
            <a:off x="4521200" y="4010140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9" name="Referências"/>
          <p:cNvSpPr txBox="1"/>
          <p:nvPr/>
        </p:nvSpPr>
        <p:spPr>
          <a:xfrm>
            <a:off x="2879191" y="1220428"/>
            <a:ext cx="5422723" cy="156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Referências</a:t>
            </a:r>
          </a:p>
        </p:txBody>
      </p:sp>
      <p:sp>
        <p:nvSpPr>
          <p:cNvPr id="270" name="Texto"/>
          <p:cNvSpPr txBox="1"/>
          <p:nvPr/>
        </p:nvSpPr>
        <p:spPr>
          <a:xfrm>
            <a:off x="4521200" y="4010140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71" name="Santos, Maria C. Souza. Dissocie - Aplicativo de Apoio a Fonoaudiologia para Dispositivos Móveis. Marilia, 2013.…"/>
          <p:cNvSpPr txBox="1"/>
          <p:nvPr/>
        </p:nvSpPr>
        <p:spPr>
          <a:xfrm>
            <a:off x="2876588" y="3550145"/>
            <a:ext cx="20525375" cy="8474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457200">
              <a:lnSpc>
                <a:spcPts val="5600"/>
              </a:lnSpc>
              <a:spcBef>
                <a:spcPts val="1200"/>
              </a:spcBef>
              <a:defRPr b="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Santos, Maria C. Souza. Dissocie - Aplicativo de Apoio a Fonoaudiologia para Dispositivos Móveis. Marilia, 2013. </a:t>
            </a:r>
          </a:p>
          <a:p>
            <a:pPr algn="l" defTabSz="457200">
              <a:lnSpc>
                <a:spcPts val="5600"/>
              </a:lnSpc>
              <a:spcBef>
                <a:spcPts val="1200"/>
              </a:spcBef>
              <a:defRPr b="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algn="l" defTabSz="457200">
              <a:lnSpc>
                <a:spcPts val="5600"/>
              </a:lnSpc>
              <a:spcBef>
                <a:spcPts val="1200"/>
              </a:spcBef>
              <a:defRPr b="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Arruda, João Sigefredo; Reis, Francisco Prado; Fonseca, Vânia. Avaliação da Linguagem após Acidente Vascular Cerebral em Adultos no Estado de Sergipe. CEFAC, 2014. </a:t>
            </a:r>
          </a:p>
          <a:p>
            <a:pPr algn="l" defTabSz="457200">
              <a:lnSpc>
                <a:spcPts val="5600"/>
              </a:lnSpc>
              <a:spcBef>
                <a:spcPts val="1200"/>
              </a:spcBef>
              <a:defRPr b="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algn="l" defTabSz="457200">
              <a:lnSpc>
                <a:spcPts val="5600"/>
              </a:lnSpc>
              <a:spcBef>
                <a:spcPts val="1200"/>
              </a:spcBef>
              <a:defRPr b="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Michelino, Cibele R. da Silva; Caldana, Magali de L. Grupo de Orientação Fonoaudiológico aos Familiares de Lesionados Cerebrais Adultos. CEFAC, 2005, vol7, n. 2, p. 137-148. </a:t>
            </a:r>
          </a:p>
          <a:p>
            <a:pPr algn="l" defTabSz="457200">
              <a:lnSpc>
                <a:spcPts val="5600"/>
              </a:lnSpc>
              <a:spcBef>
                <a:spcPts val="1200"/>
              </a:spcBef>
              <a:defRPr b="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algn="l" defTabSz="457200">
              <a:lnSpc>
                <a:spcPts val="5600"/>
              </a:lnSpc>
              <a:spcBef>
                <a:spcPts val="1200"/>
              </a:spcBef>
              <a:defRPr b="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Evans, Luciane. Crescem no Brasil mortes por AVC entre 15 e 34 anos. Disponível em: http:// www.em.com.br/app/noticia/tecnologia/2013/02/27/interna_tecnologia,353287/crescem-no-brasil- mortes-por-avc-entre-15-e-34-anos.shtml. Acessado em: 23/09/2016.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4" name="Referências"/>
          <p:cNvSpPr txBox="1"/>
          <p:nvPr/>
        </p:nvSpPr>
        <p:spPr>
          <a:xfrm>
            <a:off x="2879191" y="1220428"/>
            <a:ext cx="5422723" cy="156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Referências</a:t>
            </a:r>
          </a:p>
        </p:txBody>
      </p:sp>
      <p:sp>
        <p:nvSpPr>
          <p:cNvPr id="275" name="Texto"/>
          <p:cNvSpPr txBox="1"/>
          <p:nvPr/>
        </p:nvSpPr>
        <p:spPr>
          <a:xfrm>
            <a:off x="4521200" y="4010140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76" name="Brasil. Ministério da Saúde. Diretrizes de Atenção à Reabilitação da Pessoa com Acidente Vascular Cerebral. Brasília, 2013.…"/>
          <p:cNvSpPr txBox="1"/>
          <p:nvPr/>
        </p:nvSpPr>
        <p:spPr>
          <a:xfrm>
            <a:off x="2876588" y="3499756"/>
            <a:ext cx="20525375" cy="1065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Brasil. Ministério da Saúde. Diretrizes de Atenção à Reabilitação da Pessoa com Acidente Vascular Cerebral. Brasília, 2013. </a:t>
            </a: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Kunst, Letícia R. et al. Eficácia da Fonoterapia em um Caso de Afasia Expressiva Decorrente de Acidente Vascular Encefálico. CEFAC, 2012. </a:t>
            </a: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Bahia, Maria M.; Chun, Regina, Yu S. Qualidade de Vida na Afasia: Diferença entre Afásicos Fluentes e Não Fluentes Usuários de Comunicação Suplementar e/ou Alternativa. Audiol Commun, 2014. </a:t>
            </a: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Souza, Pedro M. Lopes . Afasia - Como Intervir? Disponível em: http://www.psicologia.pt/artigos/ textos/A0260.pdf. Acessado em: 07/09/2016. </a:t>
            </a: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Aspesi, Nelson Venturella; Gobbato, Pedro Luiz. Afasia, 2016. Disponível em: https:// www.abcdasaude.com.br/neurologia/afasia. Acessado em: 14/10/2016. </a:t>
            </a: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Prestes, Valéria M. Martins. Afasia e Plasticidade Cerebral. CEFAC,1998. </a:t>
            </a: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Martins, José R. Redondo. Desenvolvimento de uma Aplicação Multimídia como Ferramenta Terapêutica. Universidade Nova de Lisboa, 2011. </a:t>
            </a: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Sandt-Koenderman, Mieke E. Aphasia rehabilitation and the role of computer technology: Can we keep up with modern times?. International Journal of Speech-Language Pathology, 2011, vol 13, p. 21 - 27.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9" name="Referências"/>
          <p:cNvSpPr txBox="1"/>
          <p:nvPr/>
        </p:nvSpPr>
        <p:spPr>
          <a:xfrm>
            <a:off x="2879191" y="1220428"/>
            <a:ext cx="5422723" cy="156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Referências</a:t>
            </a:r>
          </a:p>
        </p:txBody>
      </p:sp>
      <p:sp>
        <p:nvSpPr>
          <p:cNvPr id="280" name="Texto"/>
          <p:cNvSpPr txBox="1"/>
          <p:nvPr/>
        </p:nvSpPr>
        <p:spPr>
          <a:xfrm>
            <a:off x="4521200" y="4010140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81" name="Nichols, Mark H., Cator, Karen (2016), Challenge Based Learning White Paper. Cupertino, California: Apple, Inc. 13…"/>
          <p:cNvSpPr txBox="1"/>
          <p:nvPr/>
        </p:nvSpPr>
        <p:spPr>
          <a:xfrm>
            <a:off x="2876588" y="3861046"/>
            <a:ext cx="20525375" cy="7458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Nichols, Mark H., Cator, Karen (2016), Challenge Based Learning White Paper. Cupertino, California: Apple, Inc. 13 </a:t>
            </a: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Fabri, José Augusto. A etnografia como processo de levantamento de requisitos. Disponível em: https://engenhariasoftware.wordpress.com/2012/12/11/a-etnografia-como-processo-de- levantamento-de-requisitos/. Acessado em: 05/04/2018. </a:t>
            </a: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Ramsberger, Gail; Messamer, Paula. Best Practices for Incorporating Non-Aphasia-Specific Apps into Therapy. Thieme Medical, 2014. Disponível em: https://www.thieme-connect.com/products/ ejournals/html/10.1055/s-0033-1362992. Acessado em: 10/09/2016. </a:t>
            </a: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Iza, Mauricio. Tecnología Computacional en Afasia. Universidad de Málaga, 2003. </a:t>
            </a: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Limongi, S. C. O. Tratado de Fonoaudiologia. Cap. 37 A Linguagem na Síndrome de Down. p.373. Editora Roca 2010.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Número do Slide"/>
          <p:cNvSpPr txBox="1"/>
          <p:nvPr>
            <p:ph type="sldNum" sz="quarter" idx="2"/>
          </p:nvPr>
        </p:nvSpPr>
        <p:spPr>
          <a:xfrm>
            <a:off x="23146659" y="12594392"/>
            <a:ext cx="381535" cy="6263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0" name="Introdução"/>
          <p:cNvSpPr txBox="1"/>
          <p:nvPr/>
        </p:nvSpPr>
        <p:spPr>
          <a:xfrm>
            <a:off x="2161105" y="1220428"/>
            <a:ext cx="4887901" cy="156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Introdução</a:t>
            </a:r>
          </a:p>
        </p:txBody>
      </p:sp>
      <p:sp>
        <p:nvSpPr>
          <p:cNvPr id="131" name="O AVC (Acidente Vascular Cerebral) é considerado uma das principais moléstias que afetam a fala, causando incapacitação parcial ou total de comunicação do indivíduo acometido;…"/>
          <p:cNvSpPr txBox="1"/>
          <p:nvPr/>
        </p:nvSpPr>
        <p:spPr>
          <a:xfrm>
            <a:off x="2848431" y="3567948"/>
            <a:ext cx="20525375" cy="494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44500" indent="-444500" algn="just"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O AVC (Acidente Vascular Cerebral) é considerado uma das principais moléstias que afetam a fala, causando incapacitação parcial ou total de comunicação do indivíduo acometido; </a:t>
            </a:r>
          </a:p>
          <a:p>
            <a:pPr algn="just"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marL="444500" indent="-444500" algn="just"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Os distúrbios de fala mais comuns provenientes de AVC são (Michelino; Caldana, 2005): </a:t>
            </a:r>
          </a:p>
        </p:txBody>
      </p:sp>
      <p:sp>
        <p:nvSpPr>
          <p:cNvPr id="132" name="Afasia (e suas variações)…"/>
          <p:cNvSpPr txBox="1"/>
          <p:nvPr/>
        </p:nvSpPr>
        <p:spPr>
          <a:xfrm>
            <a:off x="4955371" y="9281320"/>
            <a:ext cx="18418435" cy="2543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912812" indent="-912812" algn="just">
              <a:buSzPct val="100000"/>
              <a:buAutoNum type="arabicPeriod" startAt="1"/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Afasia (e suas variações)</a:t>
            </a:r>
          </a:p>
          <a:p>
            <a:pPr marL="912812" indent="-912812" algn="just">
              <a:buSzPct val="100000"/>
              <a:buAutoNum type="arabicPeriod" startAt="1"/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Disartria</a:t>
            </a:r>
          </a:p>
          <a:p>
            <a:pPr marL="912812" indent="-912812" algn="just">
              <a:buSzPct val="100000"/>
              <a:buAutoNum type="arabicPeriod" startAt="1"/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Dislalia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Número do Slide"/>
          <p:cNvSpPr txBox="1"/>
          <p:nvPr>
            <p:ph type="sldNum" sz="quarter" idx="2"/>
          </p:nvPr>
        </p:nvSpPr>
        <p:spPr>
          <a:xfrm>
            <a:off x="23146659" y="12594392"/>
            <a:ext cx="381535" cy="6263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5" name="Introdução"/>
          <p:cNvSpPr txBox="1"/>
          <p:nvPr/>
        </p:nvSpPr>
        <p:spPr>
          <a:xfrm>
            <a:off x="2161105" y="1220428"/>
            <a:ext cx="4887901" cy="156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Introdução</a:t>
            </a:r>
          </a:p>
        </p:txBody>
      </p:sp>
      <p:sp>
        <p:nvSpPr>
          <p:cNvPr id="136" name="Dados revelam que em escala global, o AVC é a segunda maior causa de mortes, ficando atrás dos problemas cardíacos (Evans, 2013)."/>
          <p:cNvSpPr txBox="1"/>
          <p:nvPr/>
        </p:nvSpPr>
        <p:spPr>
          <a:xfrm>
            <a:off x="2876588" y="3555822"/>
            <a:ext cx="20525375" cy="174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638968" indent="-638968" algn="just" defTabSz="457200">
              <a:lnSpc>
                <a:spcPts val="7300"/>
              </a:lnSpc>
              <a:spcBef>
                <a:spcPts val="1200"/>
              </a:spcBef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Dados revelam que em escala global, o AVC é a segunda maior causa de mortes, ficando atrás dos problemas cardíacos (Evans, 2013).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AFASIA"/>
          <p:cNvSpPr txBox="1"/>
          <p:nvPr/>
        </p:nvSpPr>
        <p:spPr>
          <a:xfrm>
            <a:off x="4464783" y="1834859"/>
            <a:ext cx="15454434" cy="1486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457200">
              <a:lnSpc>
                <a:spcPts val="14500"/>
              </a:lnSpc>
              <a:spcBef>
                <a:spcPts val="1200"/>
              </a:spcBef>
              <a:defRPr b="0" sz="106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AFASIA</a:t>
            </a:r>
          </a:p>
        </p:txBody>
      </p:sp>
      <p:sp>
        <p:nvSpPr>
          <p:cNvPr id="139" name="As afasias são distúrbios que afetam os aspectos de conteúdo, forma e uso da linguagem oral e escrita, em relação à sua expressão e/ou compreensão, como consequência de uma lesão cerebral; envolve os processos centrais de significação, seleção de palavras e formulação de mensagens. Este distúrbio é observado na expressão de símbolos por meio da comunicação oral, escrita ou gestual, tratando-se de uma dificuldade do paciente em lidar com elementos linguísticos.…"/>
          <p:cNvSpPr txBox="1"/>
          <p:nvPr/>
        </p:nvSpPr>
        <p:spPr>
          <a:xfrm>
            <a:off x="1553938" y="4697823"/>
            <a:ext cx="21276124" cy="6403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just" defTabSz="457200">
              <a:lnSpc>
                <a:spcPts val="6800"/>
              </a:lnSpc>
              <a:spcBef>
                <a:spcPts val="1200"/>
              </a:spcBef>
              <a:defRPr b="0" i="1" sz="42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As afasias são distúrbios que afetam os aspectos de conteúdo, forma e uso da linguagem oral e escrita, em relação à sua expressão e/ou compreensão, como consequência de uma lesão cerebral; envolve os processos centrais de significação, seleção de palavras e formulação de mensagens. Este distúrbio é observado na expressão de símbolos por meio da comunicação oral, escrita ou gestual, tratando-se de uma dificuldade do paciente em lidar com elementos linguísticos. </a:t>
            </a:r>
          </a:p>
          <a:p>
            <a:pPr algn="just" defTabSz="457200">
              <a:lnSpc>
                <a:spcPts val="6800"/>
              </a:lnSpc>
              <a:spcBef>
                <a:spcPts val="1200"/>
              </a:spcBef>
              <a:defRPr b="0" i="1" sz="420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algn="l" defTabSz="457200">
              <a:lnSpc>
                <a:spcPts val="5600"/>
              </a:lnSpc>
              <a:spcBef>
                <a:spcPts val="1200"/>
              </a:spcBef>
              <a:defRPr b="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(BRASIL - Cartilha de Reabilitação de pessoas com AVC, 2013a, p.37) </a:t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Número do Slide"/>
          <p:cNvSpPr txBox="1"/>
          <p:nvPr>
            <p:ph type="sldNum" sz="quarter" idx="2"/>
          </p:nvPr>
        </p:nvSpPr>
        <p:spPr>
          <a:xfrm>
            <a:off x="23146659" y="12594392"/>
            <a:ext cx="381535" cy="6263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2" name="Introdução"/>
          <p:cNvSpPr txBox="1"/>
          <p:nvPr/>
        </p:nvSpPr>
        <p:spPr>
          <a:xfrm>
            <a:off x="2161105" y="1220428"/>
            <a:ext cx="4887901" cy="156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Introdução</a:t>
            </a:r>
          </a:p>
        </p:txBody>
      </p:sp>
      <p:sp>
        <p:nvSpPr>
          <p:cNvPr id="143" name="Atualmente o tratamento para Afasia é realizado com base em uma série de exercícios que são planejados para o paciente, visando sempre sua condição clínica (Limongi, 2010)."/>
          <p:cNvSpPr txBox="1"/>
          <p:nvPr/>
        </p:nvSpPr>
        <p:spPr>
          <a:xfrm>
            <a:off x="2876588" y="3585502"/>
            <a:ext cx="20525375" cy="2543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444500" indent="-444500" algn="just"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Atualmente o tratamento para Afasia é realizado com base em uma série de exercícios que são planejados para o paciente, visando sempre sua condição clínica (Limongi, 2010).</a:t>
            </a:r>
          </a:p>
        </p:txBody>
      </p:sp>
      <p:sp>
        <p:nvSpPr>
          <p:cNvPr id="144" name="Os exercícios focam vários aspectos que trabalham em conjunto com a comunicação, tais como a percepção, analise, memória, cálculos entre outros (Limongi, 2010)."/>
          <p:cNvSpPr txBox="1"/>
          <p:nvPr/>
        </p:nvSpPr>
        <p:spPr>
          <a:xfrm>
            <a:off x="2876588" y="6933551"/>
            <a:ext cx="20525375" cy="2543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444500" indent="-444500" algn="just"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Os exercícios focam vários aspectos que trabalham em conjunto com a comunicação, tais como a percepção, analise, memória, cálculos entre outros (Limongi, 2010). </a:t>
            </a:r>
          </a:p>
        </p:txBody>
      </p:sp>
      <p:sp>
        <p:nvSpPr>
          <p:cNvPr id="145" name="O objetivo é fazer com o que o paciente consiga perceber aquilo que está em sua volta e consequentemente consiga gerar um discurso (Limongi, 2010)."/>
          <p:cNvSpPr txBox="1"/>
          <p:nvPr/>
        </p:nvSpPr>
        <p:spPr>
          <a:xfrm>
            <a:off x="2876588" y="10281600"/>
            <a:ext cx="20525375" cy="2543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444500" indent="-444500" algn="just"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O objetivo é fazer com o que o paciente consiga perceber aquilo que está em sua volta e consequentemente consiga gerar um discurso (Limongi, 2010).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Número do Slide"/>
          <p:cNvSpPr txBox="1"/>
          <p:nvPr>
            <p:ph type="sldNum" sz="quarter" idx="2"/>
          </p:nvPr>
        </p:nvSpPr>
        <p:spPr>
          <a:xfrm>
            <a:off x="23146659" y="12594392"/>
            <a:ext cx="381535" cy="6263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8" name="Problema"/>
          <p:cNvSpPr txBox="1"/>
          <p:nvPr/>
        </p:nvSpPr>
        <p:spPr>
          <a:xfrm>
            <a:off x="2143390" y="1207728"/>
            <a:ext cx="4360190" cy="156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Problema</a:t>
            </a:r>
          </a:p>
        </p:txBody>
      </p:sp>
      <p:sp>
        <p:nvSpPr>
          <p:cNvPr id="149" name="Como consequência do AVC, há uma abrupta mudança na qualidade de vida do paciente e daqueles que o cercam, o que poderá acarretar vários outros problemas secundários ao paciente, tais como distúrbios de ordem psicológico (Bahia; Chun, 2014)."/>
          <p:cNvSpPr txBox="1"/>
          <p:nvPr/>
        </p:nvSpPr>
        <p:spPr>
          <a:xfrm>
            <a:off x="2848431" y="3567368"/>
            <a:ext cx="20525375" cy="3343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444500" indent="-444500" algn="just"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Como consequência do AVC, há uma abrupta mudança na qualidade de vida do paciente e daqueles que o cercam, o que poderá acarretar vários outros problemas secundários ao paciente, tais como distúrbios de ordem psicológico (Bahia; Chun, 2014). </a:t>
            </a:r>
          </a:p>
        </p:txBody>
      </p:sp>
      <p:sp>
        <p:nvSpPr>
          <p:cNvPr id="150" name="A grande maioria dos exercícios ministrados por fonoaudiólogos são feitos de forma manual, utilizando - se de fichas de papel, livros, cartões ilustrados, jogos de formação de palavras, etc (Limongi, 2010)."/>
          <p:cNvSpPr txBox="1"/>
          <p:nvPr/>
        </p:nvSpPr>
        <p:spPr>
          <a:xfrm>
            <a:off x="2848431" y="8065684"/>
            <a:ext cx="20525375" cy="2543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444500" indent="-444500" algn="just"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A grande maioria dos exercícios ministrados por fonoaudiólogos são feitos de forma manual, utilizando - se de fichas de papel, livros, cartões ilustrados, jogos de formação de palavras, etc (Limongi, 2010).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Imagem" descr="Image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510" y="1541497"/>
            <a:ext cx="10895156" cy="3559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Imagem" descr="Imagem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18799" y="440907"/>
            <a:ext cx="6270571" cy="62705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Imagem" descr="Imagem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3914" y="6063375"/>
            <a:ext cx="4649869" cy="62705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Imagem" descr="Imagem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90115" y="5989032"/>
            <a:ext cx="8128001" cy="6070601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Figura 1 - Conjunto de exercícios de fonoaudiologia"/>
          <p:cNvSpPr txBox="1"/>
          <p:nvPr/>
        </p:nvSpPr>
        <p:spPr>
          <a:xfrm>
            <a:off x="6768666" y="12653125"/>
            <a:ext cx="10170898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Figura 1 - Conjunto de exercícios de fonoaudiologia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Número do Slide"/>
          <p:cNvSpPr txBox="1"/>
          <p:nvPr>
            <p:ph type="sldNum" sz="quarter" idx="2"/>
          </p:nvPr>
        </p:nvSpPr>
        <p:spPr>
          <a:xfrm>
            <a:off x="23146659" y="12594392"/>
            <a:ext cx="381535" cy="6263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9" name="Problema"/>
          <p:cNvSpPr txBox="1"/>
          <p:nvPr/>
        </p:nvSpPr>
        <p:spPr>
          <a:xfrm>
            <a:off x="2171547" y="1220428"/>
            <a:ext cx="4360190" cy="156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Problema</a:t>
            </a:r>
          </a:p>
        </p:txBody>
      </p:sp>
      <p:sp>
        <p:nvSpPr>
          <p:cNvPr id="160" name="Várias aplicações foram desenvolvidas para computadores, para web e para dispositivos antigos, sendo que não foram portados para dispositivos móveis atuais (Ramsberger; Messamer - 2014) ."/>
          <p:cNvSpPr txBox="1"/>
          <p:nvPr/>
        </p:nvSpPr>
        <p:spPr>
          <a:xfrm>
            <a:off x="2848431" y="3560557"/>
            <a:ext cx="20525375" cy="2543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444500" indent="-444500" algn="just"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Várias aplicações foram desenvolvidas para computadores, para web e para dispositivos antigos, sendo que não foram portados para dispositivos móveis atuais (Ramsberger; Messamer - 2014) .</a:t>
            </a:r>
          </a:p>
        </p:txBody>
      </p:sp>
      <p:sp>
        <p:nvSpPr>
          <p:cNvPr id="161" name="Muitas aplicações utilizadas no tratamento não são puramente criadas visando o público que incorpora pacientes com sequela de AVC, onde o fonoaudiólogo tem que adaptar o uso de tais aplicativos ao tratamento (Ramsberger; Messamer - 2014)."/>
          <p:cNvSpPr txBox="1"/>
          <p:nvPr/>
        </p:nvSpPr>
        <p:spPr>
          <a:xfrm>
            <a:off x="2848431" y="6683636"/>
            <a:ext cx="20525375" cy="3343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444500" indent="-444500" algn="just"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Muitas aplicações utilizadas no tratamento não são puramente criadas visando o público que incorpora pacientes com sequela de AVC, onde o fonoaudiólogo tem que adaptar o uso de tais aplicativos ao tratamento (Ramsberger; Messamer - 2014). </a:t>
            </a:r>
          </a:p>
        </p:txBody>
      </p:sp>
      <p:sp>
        <p:nvSpPr>
          <p:cNvPr id="162" name="Aplicações atuais, utilizadas em dispositivos móveis Android ou iOS nem sempre apresentam uma boa usabilidade (Ramsberger; Messamer - 2014)."/>
          <p:cNvSpPr txBox="1"/>
          <p:nvPr/>
        </p:nvSpPr>
        <p:spPr>
          <a:xfrm>
            <a:off x="2848431" y="10606815"/>
            <a:ext cx="20525375" cy="174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444500" indent="-444500" algn="just"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Aplicações atuais, utilizadas em dispositivos móveis Android ou iOS nem sempre apresentam uma boa usabilidade (Ramsberger; Messamer - 2014).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